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70" r:id="rId1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3631"/>
  </p:normalViewPr>
  <p:slideViewPr>
    <p:cSldViewPr snapToGrid="0" snapToObjects="1">
      <p:cViewPr varScale="1">
        <p:scale>
          <a:sx n="120" d="100"/>
          <a:sy n="120" d="100"/>
        </p:scale>
        <p:origin x="25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82F362-2C22-7841-9FB4-445A56052288}" type="datetimeFigureOut">
              <a:rPr lang="nl-NL" smtClean="0"/>
              <a:t>11-09-17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5723BC-DD54-FE41-B8CA-C013FE41876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144421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B82C750-2600-40D3-89EE-9E95FBA9D6AB}" type="slidenum">
              <a:rPr lang="nl-NL" altLang="nl-NL">
                <a:solidFill>
                  <a:prstClr val="black"/>
                </a:solidFill>
              </a:rPr>
              <a:pPr eaLnBrk="1" hangingPunct="1"/>
              <a:t>4</a:t>
            </a:fld>
            <a:endParaRPr lang="nl-NL" altLang="nl-NL">
              <a:solidFill>
                <a:prstClr val="black"/>
              </a:solidFill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altLang="nl-NL" smtClean="0"/>
          </a:p>
        </p:txBody>
      </p:sp>
    </p:spTree>
    <p:extLst>
      <p:ext uri="{BB962C8B-B14F-4D97-AF65-F5344CB8AC3E}">
        <p14:creationId xmlns:p14="http://schemas.microsoft.com/office/powerpoint/2010/main" val="11158833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0DE9597-709E-4AD0-9C22-AB0C6FB5C946}" type="slidenum">
              <a:rPr lang="nl-NL" altLang="nl-NL">
                <a:solidFill>
                  <a:prstClr val="black"/>
                </a:solidFill>
              </a:rPr>
              <a:pPr eaLnBrk="1" hangingPunct="1"/>
              <a:t>5</a:t>
            </a:fld>
            <a:endParaRPr lang="nl-NL" altLang="nl-NL">
              <a:solidFill>
                <a:prstClr val="black"/>
              </a:solidFill>
            </a:endParaRPr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altLang="nl-NL" smtClean="0"/>
          </a:p>
        </p:txBody>
      </p:sp>
    </p:spTree>
    <p:extLst>
      <p:ext uri="{BB962C8B-B14F-4D97-AF65-F5344CB8AC3E}">
        <p14:creationId xmlns:p14="http://schemas.microsoft.com/office/powerpoint/2010/main" val="10585323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E050A48-432C-451D-B5DB-E6A5515F8F35}" type="slidenum">
              <a:rPr lang="nl-NL" altLang="nl-NL">
                <a:solidFill>
                  <a:prstClr val="black"/>
                </a:solidFill>
              </a:rPr>
              <a:pPr eaLnBrk="1" hangingPunct="1"/>
              <a:t>6</a:t>
            </a:fld>
            <a:endParaRPr lang="nl-NL" altLang="nl-NL">
              <a:solidFill>
                <a:prstClr val="black"/>
              </a:solidFill>
            </a:endParaRPr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altLang="nl-NL" smtClean="0"/>
          </a:p>
        </p:txBody>
      </p:sp>
    </p:spTree>
    <p:extLst>
      <p:ext uri="{BB962C8B-B14F-4D97-AF65-F5344CB8AC3E}">
        <p14:creationId xmlns:p14="http://schemas.microsoft.com/office/powerpoint/2010/main" val="12165560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B92E943-AA17-4F2D-9305-07D5FE0A67E4}" type="slidenum">
              <a:rPr lang="nl-NL" altLang="nl-NL">
                <a:solidFill>
                  <a:prstClr val="black"/>
                </a:solidFill>
              </a:rPr>
              <a:pPr eaLnBrk="1" hangingPunct="1"/>
              <a:t>7</a:t>
            </a:fld>
            <a:endParaRPr lang="nl-NL" altLang="nl-NL">
              <a:solidFill>
                <a:prstClr val="black"/>
              </a:solidFill>
            </a:endParaRPr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altLang="nl-NL" smtClean="0"/>
          </a:p>
        </p:txBody>
      </p:sp>
    </p:spTree>
    <p:extLst>
      <p:ext uri="{BB962C8B-B14F-4D97-AF65-F5344CB8AC3E}">
        <p14:creationId xmlns:p14="http://schemas.microsoft.com/office/powerpoint/2010/main" val="1368485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2483A0B-0152-44B0-B494-D910D9FBB25D}" type="slidenum">
              <a:rPr lang="nl-NL" altLang="nl-NL">
                <a:solidFill>
                  <a:prstClr val="black"/>
                </a:solidFill>
              </a:rPr>
              <a:pPr eaLnBrk="1" hangingPunct="1"/>
              <a:t>8</a:t>
            </a:fld>
            <a:endParaRPr lang="nl-NL" altLang="nl-NL">
              <a:solidFill>
                <a:prstClr val="black"/>
              </a:solidFill>
            </a:endParaRPr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altLang="nl-NL" smtClean="0"/>
          </a:p>
        </p:txBody>
      </p:sp>
    </p:spTree>
    <p:extLst>
      <p:ext uri="{BB962C8B-B14F-4D97-AF65-F5344CB8AC3E}">
        <p14:creationId xmlns:p14="http://schemas.microsoft.com/office/powerpoint/2010/main" val="14936442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1948919-9E5D-4872-9B33-E29C6D989840}" type="slidenum">
              <a:rPr lang="nl-NL" altLang="nl-NL">
                <a:solidFill>
                  <a:prstClr val="black"/>
                </a:solidFill>
              </a:rPr>
              <a:pPr eaLnBrk="1" hangingPunct="1"/>
              <a:t>9</a:t>
            </a:fld>
            <a:endParaRPr lang="nl-NL" altLang="nl-NL">
              <a:solidFill>
                <a:prstClr val="black"/>
              </a:solidFill>
            </a:endParaRPr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altLang="nl-NL" smtClean="0"/>
          </a:p>
        </p:txBody>
      </p:sp>
    </p:spTree>
    <p:extLst>
      <p:ext uri="{BB962C8B-B14F-4D97-AF65-F5344CB8AC3E}">
        <p14:creationId xmlns:p14="http://schemas.microsoft.com/office/powerpoint/2010/main" val="6155829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80DED-7E33-824B-8C01-EA3BD04A80D6}" type="datetimeFigureOut">
              <a:rPr lang="nl-NL" smtClean="0"/>
              <a:t>11-09-17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17D56C2A-318B-A348-95F9-DA17336249B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28487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-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Sleep de afbeelding naar de tijdelijke aanduiding of 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80DED-7E33-824B-8C01-EA3BD04A80D6}" type="datetimeFigureOut">
              <a:rPr lang="nl-NL" smtClean="0"/>
              <a:t>11-09-17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17D56C2A-318B-A348-95F9-DA17336249B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06390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80DED-7E33-824B-8C01-EA3BD04A80D6}" type="datetimeFigureOut">
              <a:rPr lang="nl-NL" smtClean="0"/>
              <a:t>11-09-17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17D56C2A-318B-A348-95F9-DA17336249B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063601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80DED-7E33-824B-8C01-EA3BD04A80D6}" type="datetimeFigureOut">
              <a:rPr lang="nl-NL" smtClean="0"/>
              <a:t>11-09-17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17D56C2A-318B-A348-95F9-DA17336249B2}" type="slidenum">
              <a:rPr lang="nl-NL" smtClean="0"/>
              <a:t>‹nr.›</a:t>
            </a:fld>
            <a:endParaRPr lang="nl-NL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189923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80DED-7E33-824B-8C01-EA3BD04A80D6}" type="datetimeFigureOut">
              <a:rPr lang="nl-NL" smtClean="0"/>
              <a:t>11-09-17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17D56C2A-318B-A348-95F9-DA17336249B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728821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80DED-7E33-824B-8C01-EA3BD04A80D6}" type="datetimeFigureOut">
              <a:rPr lang="nl-NL" smtClean="0"/>
              <a:t>11-09-17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56C2A-318B-A348-95F9-DA17336249B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54324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afbeeldingskol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Sleep de afbeelding naar de tijdelijke aanduiding of klik op het pictogram als u een afbeelding wilt toevoegen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Sleep de afbeelding naar de tijdelijke aanduiding of klik op het pictogram als u een afbeelding wilt toevoegen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Sleep de afbeelding naar de tijdelijke aanduiding of klik op het pictogram als u een afbeelding wilt toevoegen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80DED-7E33-824B-8C01-EA3BD04A80D6}" type="datetimeFigureOut">
              <a:rPr lang="nl-NL" smtClean="0"/>
              <a:t>11-09-17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56C2A-318B-A348-95F9-DA17336249B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388020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80DED-7E33-824B-8C01-EA3BD04A80D6}" type="datetimeFigureOut">
              <a:rPr lang="nl-NL" smtClean="0"/>
              <a:t>11-09-17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56C2A-318B-A348-95F9-DA17336249B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830611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1A680DED-7E33-824B-8C01-EA3BD04A80D6}" type="datetimeFigureOut">
              <a:rPr lang="nl-NL" smtClean="0"/>
              <a:t>11-09-17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17D56C2A-318B-A348-95F9-DA17336249B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9683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80DED-7E33-824B-8C01-EA3BD04A80D6}" type="datetimeFigureOut">
              <a:rPr lang="nl-NL" smtClean="0"/>
              <a:t>11-09-17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56C2A-318B-A348-95F9-DA17336249B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00842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80DED-7E33-824B-8C01-EA3BD04A80D6}" type="datetimeFigureOut">
              <a:rPr lang="nl-NL" smtClean="0"/>
              <a:t>11-09-17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17D56C2A-318B-A348-95F9-DA17336249B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662075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80DED-7E33-824B-8C01-EA3BD04A80D6}" type="datetimeFigureOut">
              <a:rPr lang="nl-NL" smtClean="0"/>
              <a:t>11-09-17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56C2A-318B-A348-95F9-DA17336249B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62846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80DED-7E33-824B-8C01-EA3BD04A80D6}" type="datetimeFigureOut">
              <a:rPr lang="nl-NL" smtClean="0"/>
              <a:t>11-09-17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56C2A-318B-A348-95F9-DA17336249B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90189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80DED-7E33-824B-8C01-EA3BD04A80D6}" type="datetimeFigureOut">
              <a:rPr lang="nl-NL" smtClean="0"/>
              <a:t>11-09-17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56C2A-318B-A348-95F9-DA17336249B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64001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80DED-7E33-824B-8C01-EA3BD04A80D6}" type="datetimeFigureOut">
              <a:rPr lang="nl-NL" smtClean="0"/>
              <a:t>11-09-17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56C2A-318B-A348-95F9-DA17336249B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49537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80DED-7E33-824B-8C01-EA3BD04A80D6}" type="datetimeFigureOut">
              <a:rPr lang="nl-NL" smtClean="0"/>
              <a:t>11-09-17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56C2A-318B-A348-95F9-DA17336249B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28163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Sleep de afbeelding naar de tijdelijke aanduiding of 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80DED-7E33-824B-8C01-EA3BD04A80D6}" type="datetimeFigureOut">
              <a:rPr lang="nl-NL" smtClean="0"/>
              <a:t>11-09-17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56C2A-318B-A348-95F9-DA17336249B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11379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680DED-7E33-824B-8C01-EA3BD04A80D6}" type="datetimeFigureOut">
              <a:rPr lang="nl-NL" smtClean="0"/>
              <a:t>11-09-17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D56C2A-318B-A348-95F9-DA17336249B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8526796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jp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6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4" Type="http://schemas.openxmlformats.org/officeDocument/2006/relationships/image" Target="../media/image8.jp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9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0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nl-NL" dirty="0" smtClean="0"/>
              <a:t>1.2 DE GRONDWET VAN 1848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nl-NL" dirty="0" smtClean="0"/>
              <a:t>HOOFDSTUK 1</a:t>
            </a:r>
          </a:p>
          <a:p>
            <a:pPr algn="ctr"/>
            <a:r>
              <a:rPr lang="nl-NL" dirty="0" smtClean="0"/>
              <a:t>NEDERLAND VAN 1848 TOT 1914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88090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b="1" dirty="0" smtClean="0"/>
              <a:t>CENSUSKIESRECHT 1</a:t>
            </a:r>
            <a:endParaRPr lang="nl-NL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Alleen mannen, die veel belasting betaalden,                       mochten stemmen; zij waren succesvol en dus                       geschikt om over belangrijke zaken te beslissen</a:t>
            </a:r>
          </a:p>
          <a:p>
            <a:r>
              <a:rPr lang="nl-NL" dirty="0" smtClean="0"/>
              <a:t>In tegenstelling tot de armen, die vaak 			        analfabeet waren en vrouwen</a:t>
            </a:r>
          </a:p>
          <a:p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2172" y="2115879"/>
            <a:ext cx="3919586" cy="4593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6153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b="1" dirty="0" smtClean="0"/>
              <a:t>CENSUSKIESRECHT 2</a:t>
            </a:r>
            <a:endParaRPr lang="nl-NL" b="1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nl-NL" dirty="0" smtClean="0"/>
              <a:t>DIRECT GEKOZEN</a:t>
            </a:r>
            <a:endParaRPr lang="nl-NL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nl-NL" dirty="0" smtClean="0"/>
              <a:t>Gemeenteraad</a:t>
            </a:r>
          </a:p>
          <a:p>
            <a:r>
              <a:rPr lang="nl-NL" dirty="0" smtClean="0"/>
              <a:t>Provinciale Staten</a:t>
            </a:r>
          </a:p>
          <a:p>
            <a:r>
              <a:rPr lang="nl-NL" dirty="0" smtClean="0"/>
              <a:t>Tweede Kamer</a:t>
            </a:r>
            <a:endParaRPr lang="nl-NL" dirty="0"/>
          </a:p>
        </p:txBody>
      </p:sp>
      <p:sp>
        <p:nvSpPr>
          <p:cNvPr id="7" name="Tijdelijke aanduiding voor tekst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nl-NL" dirty="0" smtClean="0"/>
              <a:t>INDIRECT GEKOZEN</a:t>
            </a:r>
            <a:endParaRPr lang="nl-NL" dirty="0"/>
          </a:p>
        </p:txBody>
      </p:sp>
      <p:sp>
        <p:nvSpPr>
          <p:cNvPr id="8" name="Tijdelijke aanduiding voor inhoud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nl-NL" dirty="0" smtClean="0"/>
              <a:t>Eerste Kamer door Provinciale Staten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88083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b="1" dirty="0" smtClean="0"/>
              <a:t>PARLEMENT</a:t>
            </a:r>
            <a:endParaRPr lang="nl-NL" b="1" dirty="0"/>
          </a:p>
        </p:txBody>
      </p:sp>
      <p:sp>
        <p:nvSpPr>
          <p:cNvPr id="7" name="Tijdelijke aanduiding voor verticale tekst 6"/>
          <p:cNvSpPr>
            <a:spLocks noGrp="1"/>
          </p:cNvSpPr>
          <p:nvPr>
            <p:ph idx="1"/>
          </p:nvPr>
        </p:nvSpPr>
        <p:spPr>
          <a:xfrm>
            <a:off x="838200" y="2009553"/>
            <a:ext cx="10515600" cy="4529470"/>
          </a:xfrm>
        </p:spPr>
        <p:txBody>
          <a:bodyPr>
            <a:normAutofit/>
          </a:bodyPr>
          <a:lstStyle/>
          <a:p>
            <a:r>
              <a:rPr lang="nl-NL" dirty="0" smtClean="0"/>
              <a:t>Parlement = </a:t>
            </a:r>
            <a:r>
              <a:rPr lang="nl-NL" b="1" dirty="0" smtClean="0"/>
              <a:t>volksvertegenwoordiging</a:t>
            </a:r>
            <a:r>
              <a:rPr lang="nl-NL" dirty="0" smtClean="0"/>
              <a:t> = Staten-Generaal</a:t>
            </a:r>
          </a:p>
          <a:p>
            <a:r>
              <a:rPr lang="nl-NL" dirty="0" smtClean="0"/>
              <a:t>S-G bestaat uit</a:t>
            </a:r>
            <a:r>
              <a:rPr lang="nl-NL" dirty="0"/>
              <a:t> </a:t>
            </a:r>
            <a:r>
              <a:rPr lang="nl-NL" dirty="0" smtClean="0"/>
              <a:t>Eerste en Tweede Kamer</a:t>
            </a:r>
          </a:p>
          <a:p>
            <a:r>
              <a:rPr lang="nl-NL" b="1" dirty="0" smtClean="0"/>
              <a:t>Parlement heeft hoogste macht in NL; zij controleren de regering</a:t>
            </a:r>
          </a:p>
          <a:p>
            <a:endParaRPr lang="nl-NL" dirty="0" smtClean="0"/>
          </a:p>
          <a:p>
            <a:r>
              <a:rPr lang="nl-NL" dirty="0" smtClean="0"/>
              <a:t>Tweede Kamer </a:t>
            </a:r>
            <a:r>
              <a:rPr lang="nl-NL" smtClean="0"/>
              <a:t>heeft </a:t>
            </a:r>
            <a:r>
              <a:rPr lang="nl-NL" smtClean="0"/>
              <a:t>nu 150 </a:t>
            </a:r>
            <a:r>
              <a:rPr lang="nl-NL" dirty="0" smtClean="0"/>
              <a:t>leden</a:t>
            </a:r>
          </a:p>
          <a:p>
            <a:r>
              <a:rPr lang="nl-NL" dirty="0" smtClean="0"/>
              <a:t>Eerste kamer </a:t>
            </a:r>
            <a:r>
              <a:rPr lang="nl-NL" dirty="0" smtClean="0"/>
              <a:t>heeft nu 75 </a:t>
            </a:r>
            <a:r>
              <a:rPr lang="nl-NL" dirty="0" smtClean="0"/>
              <a:t>leden</a:t>
            </a:r>
          </a:p>
          <a:p>
            <a:endParaRPr lang="nl-NL" dirty="0" smtClean="0"/>
          </a:p>
          <a:p>
            <a:r>
              <a:rPr lang="nl-NL" b="1" dirty="0" smtClean="0"/>
              <a:t>Tweede Kamer belangrijker dan Eerste Kamer, omdat:</a:t>
            </a:r>
            <a:endParaRPr lang="nl-NL" b="1" dirty="0"/>
          </a:p>
          <a:p>
            <a:r>
              <a:rPr lang="nl-NL" dirty="0" smtClean="0"/>
              <a:t>Tweede Kamer heeft meer rechten en wordt direct gekozen</a:t>
            </a:r>
          </a:p>
          <a:p>
            <a:r>
              <a:rPr lang="nl-NL" dirty="0" smtClean="0"/>
              <a:t>Eerste Kamer heeft minder rechten en wordt indirect gekozen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80772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b="1" dirty="0" smtClean="0"/>
              <a:t>RECHTEN VAN HET PARLEMENT</a:t>
            </a:r>
            <a:endParaRPr lang="nl-NL" b="1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nl-NL" dirty="0" smtClean="0"/>
              <a:t>CONTROLERENDE RECHTEN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nl-NL" dirty="0" smtClean="0"/>
              <a:t>Recht van enquête 	           (1e en 2</a:t>
            </a:r>
            <a:r>
              <a:rPr lang="nl-NL" baseline="30000" dirty="0" smtClean="0"/>
              <a:t>e</a:t>
            </a:r>
            <a:r>
              <a:rPr lang="nl-NL" dirty="0" smtClean="0"/>
              <a:t> Kamer)</a:t>
            </a:r>
          </a:p>
          <a:p>
            <a:r>
              <a:rPr lang="nl-NL" dirty="0" smtClean="0"/>
              <a:t>Recht van interpellatie              </a:t>
            </a:r>
            <a:r>
              <a:rPr lang="nl-NL" dirty="0"/>
              <a:t>(1e en 2</a:t>
            </a:r>
            <a:r>
              <a:rPr lang="nl-NL" baseline="30000" dirty="0"/>
              <a:t>e</a:t>
            </a:r>
            <a:r>
              <a:rPr lang="nl-NL" dirty="0"/>
              <a:t> Kamer</a:t>
            </a:r>
            <a:r>
              <a:rPr lang="nl-NL" dirty="0" smtClean="0"/>
              <a:t>)</a:t>
            </a:r>
          </a:p>
          <a:p>
            <a:r>
              <a:rPr lang="nl-NL" dirty="0" smtClean="0"/>
              <a:t>Recht van budget                      (</a:t>
            </a:r>
            <a:r>
              <a:rPr lang="nl-NL" dirty="0"/>
              <a:t>1e en 2</a:t>
            </a:r>
            <a:r>
              <a:rPr lang="nl-NL" baseline="30000" dirty="0"/>
              <a:t>e</a:t>
            </a:r>
            <a:r>
              <a:rPr lang="nl-NL" dirty="0"/>
              <a:t> Kamer)</a:t>
            </a:r>
          </a:p>
          <a:p>
            <a:endParaRPr lang="nl-NL" dirty="0"/>
          </a:p>
          <a:p>
            <a:endParaRPr lang="nl-NL" dirty="0"/>
          </a:p>
        </p:txBody>
      </p:sp>
      <p:sp>
        <p:nvSpPr>
          <p:cNvPr id="6" name="Tijdelijke aanduiding voor tekst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nl-NL" dirty="0" smtClean="0"/>
              <a:t>WETGEVENDE RECHTEN</a:t>
            </a:r>
            <a:endParaRPr lang="nl-NL" dirty="0"/>
          </a:p>
        </p:txBody>
      </p:sp>
      <p:sp>
        <p:nvSpPr>
          <p:cNvPr id="7" name="Tijdelijke aanduiding voor inhoud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nl-NL" dirty="0" smtClean="0"/>
              <a:t>Recht van amendement 	      (2</a:t>
            </a:r>
            <a:r>
              <a:rPr lang="nl-NL" baseline="30000" dirty="0" smtClean="0"/>
              <a:t>e</a:t>
            </a:r>
            <a:r>
              <a:rPr lang="nl-NL" dirty="0" smtClean="0"/>
              <a:t> </a:t>
            </a:r>
            <a:r>
              <a:rPr lang="nl-NL" dirty="0"/>
              <a:t>Kamer</a:t>
            </a:r>
            <a:r>
              <a:rPr lang="nl-NL" dirty="0" smtClean="0"/>
              <a:t>)</a:t>
            </a:r>
          </a:p>
          <a:p>
            <a:r>
              <a:rPr lang="nl-NL" dirty="0" smtClean="0"/>
              <a:t>Recht van initiatief 	            (2</a:t>
            </a:r>
            <a:r>
              <a:rPr lang="nl-NL" baseline="30000" dirty="0" smtClean="0"/>
              <a:t>e</a:t>
            </a:r>
            <a:r>
              <a:rPr lang="nl-NL" dirty="0" smtClean="0"/>
              <a:t> </a:t>
            </a:r>
            <a:r>
              <a:rPr lang="nl-NL" dirty="0"/>
              <a:t>Kamer)</a:t>
            </a:r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30533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el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93548"/>
          </a:xfrm>
        </p:spPr>
        <p:txBody>
          <a:bodyPr>
            <a:normAutofit/>
          </a:bodyPr>
          <a:lstStyle/>
          <a:p>
            <a:pPr algn="ctr"/>
            <a:r>
              <a:rPr lang="nl-NL" altLang="nl-NL" b="1" dirty="0" smtClean="0"/>
              <a:t>KLASSIEKE GRONDRECHTEN</a:t>
            </a:r>
            <a:br>
              <a:rPr lang="nl-NL" altLang="nl-NL" b="1" dirty="0" smtClean="0"/>
            </a:br>
            <a:r>
              <a:rPr lang="nl-NL" altLang="nl-NL" b="1" dirty="0" smtClean="0"/>
              <a:t>1848</a:t>
            </a:r>
          </a:p>
        </p:txBody>
      </p:sp>
      <p:sp>
        <p:nvSpPr>
          <p:cNvPr id="19459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1988288"/>
            <a:ext cx="10515600" cy="4710223"/>
          </a:xfrm>
        </p:spPr>
        <p:txBody>
          <a:bodyPr>
            <a:normAutofit lnSpcReduction="10000"/>
          </a:bodyPr>
          <a:lstStyle/>
          <a:p>
            <a:r>
              <a:rPr lang="nl-NL" altLang="nl-NL" dirty="0" smtClean="0"/>
              <a:t>Klassieke grondrechten = vrijheidsrechten</a:t>
            </a:r>
          </a:p>
          <a:p>
            <a:r>
              <a:rPr lang="nl-NL" altLang="nl-NL" dirty="0" smtClean="0"/>
              <a:t>Doel klassieke grondrechten in grondwet  </a:t>
            </a:r>
            <a:r>
              <a:rPr lang="nl-NL" altLang="nl-NL" dirty="0" smtClean="0">
                <a:sym typeface="Wingdings" pitchFamily="2" charset="2"/>
              </a:rPr>
              <a:t> Burgers beschermen tegen overheid</a:t>
            </a:r>
          </a:p>
          <a:p>
            <a:endParaRPr lang="nl-NL" altLang="nl-NL" dirty="0" smtClean="0">
              <a:sym typeface="Wingdings" pitchFamily="2" charset="2"/>
            </a:endParaRPr>
          </a:p>
          <a:p>
            <a:r>
              <a:rPr lang="nl-NL" altLang="nl-NL" dirty="0" smtClean="0">
                <a:sym typeface="Wingdings" pitchFamily="2" charset="2"/>
              </a:rPr>
              <a:t>Recht op gelijke behandeling (art. </a:t>
            </a:r>
            <a:r>
              <a:rPr lang="nl-NL" altLang="nl-NL" smtClean="0">
                <a:sym typeface="Wingdings" pitchFamily="2" charset="2"/>
              </a:rPr>
              <a:t>1)</a:t>
            </a:r>
            <a:endParaRPr lang="nl-NL" altLang="nl-NL" dirty="0" smtClean="0">
              <a:sym typeface="Wingdings" pitchFamily="2" charset="2"/>
            </a:endParaRPr>
          </a:p>
          <a:p>
            <a:r>
              <a:rPr lang="nl-NL" altLang="nl-NL" dirty="0" smtClean="0">
                <a:sym typeface="Wingdings" pitchFamily="2" charset="2"/>
              </a:rPr>
              <a:t>Vrijheid van meningsuiting</a:t>
            </a:r>
          </a:p>
          <a:p>
            <a:r>
              <a:rPr lang="nl-NL" altLang="nl-NL" dirty="0" smtClean="0">
                <a:sym typeface="Wingdings" pitchFamily="2" charset="2"/>
              </a:rPr>
              <a:t>Vrijheid van drukpers</a:t>
            </a:r>
          </a:p>
          <a:p>
            <a:r>
              <a:rPr lang="nl-NL" altLang="nl-NL" dirty="0" smtClean="0">
                <a:sym typeface="Wingdings" pitchFamily="2" charset="2"/>
              </a:rPr>
              <a:t>Vrijheid van vereniging en vergadering</a:t>
            </a:r>
          </a:p>
          <a:p>
            <a:r>
              <a:rPr lang="nl-NL" altLang="nl-NL" dirty="0" smtClean="0">
                <a:sym typeface="Wingdings" pitchFamily="2" charset="2"/>
              </a:rPr>
              <a:t>Vrijheid van godsdienst    					           scheiding van kerk en staat</a:t>
            </a:r>
          </a:p>
          <a:p>
            <a:r>
              <a:rPr lang="nl-NL" altLang="nl-NL" dirty="0" smtClean="0">
                <a:sym typeface="Wingdings" pitchFamily="2" charset="2"/>
              </a:rPr>
              <a:t>Vrijheid van onderwijs</a:t>
            </a:r>
          </a:p>
          <a:p>
            <a:endParaRPr lang="nl-NL" altLang="nl-NL" dirty="0" smtClean="0"/>
          </a:p>
        </p:txBody>
      </p:sp>
      <p:pic>
        <p:nvPicPr>
          <p:cNvPr id="2" name="Afbeelding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3207" y="2985130"/>
            <a:ext cx="4778793" cy="3854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0833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el 1"/>
          <p:cNvSpPr>
            <a:spLocks noGrp="1"/>
          </p:cNvSpPr>
          <p:nvPr>
            <p:ph type="title"/>
          </p:nvPr>
        </p:nvSpPr>
        <p:spPr>
          <a:xfrm>
            <a:off x="680484" y="365125"/>
            <a:ext cx="11196083" cy="1325563"/>
          </a:xfrm>
        </p:spPr>
        <p:txBody>
          <a:bodyPr/>
          <a:lstStyle/>
          <a:p>
            <a:pPr algn="ctr"/>
            <a:r>
              <a:rPr lang="nl-NL" altLang="nl-NL" b="1" dirty="0" smtClean="0"/>
              <a:t>DE REPUBLIEK DER 7 VERENIGDE NEDERLANDEN</a:t>
            </a:r>
          </a:p>
        </p:txBody>
      </p:sp>
      <p:sp>
        <p:nvSpPr>
          <p:cNvPr id="3075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altLang="nl-NL" dirty="0" smtClean="0"/>
              <a:t>1588 -1795  </a:t>
            </a:r>
            <a:r>
              <a:rPr lang="nl-NL" altLang="nl-NL" dirty="0" smtClean="0">
                <a:sym typeface="Wingdings" pitchFamily="2" charset="2"/>
              </a:rPr>
              <a:t> Republiek der Zeven Verenigde Nederlanden  </a:t>
            </a:r>
          </a:p>
          <a:p>
            <a:r>
              <a:rPr lang="nl-NL" altLang="nl-NL" dirty="0" smtClean="0">
                <a:sym typeface="Wingdings" pitchFamily="2" charset="2"/>
              </a:rPr>
              <a:t>Republiek werd bestuurd door regenten en stadhouder uit huis van Oranje  </a:t>
            </a:r>
          </a:p>
          <a:p>
            <a:r>
              <a:rPr lang="nl-NL" altLang="nl-NL" dirty="0" smtClean="0">
                <a:sym typeface="Wingdings" pitchFamily="2" charset="2"/>
              </a:rPr>
              <a:t>Machtigste man van Nederland  </a:t>
            </a:r>
          </a:p>
          <a:p>
            <a:endParaRPr lang="nl-NL" altLang="nl-NL" dirty="0" smtClean="0">
              <a:sym typeface="Wingdings" pitchFamily="2" charset="2"/>
            </a:endParaRPr>
          </a:p>
          <a:p>
            <a:r>
              <a:rPr lang="nl-NL" altLang="nl-NL" dirty="0" smtClean="0">
                <a:sym typeface="Wingdings" pitchFamily="2" charset="2"/>
              </a:rPr>
              <a:t>Laatste stadhouder = Willem V  </a:t>
            </a:r>
          </a:p>
          <a:p>
            <a:r>
              <a:rPr lang="nl-NL" altLang="nl-NL" dirty="0" smtClean="0">
                <a:sym typeface="Wingdings" pitchFamily="2" charset="2"/>
              </a:rPr>
              <a:t>Vlucht  voor de Fransen naar Engeland in 1795</a:t>
            </a:r>
            <a:endParaRPr lang="nl-NL" altLang="nl-NL" dirty="0" smtClean="0"/>
          </a:p>
        </p:txBody>
      </p:sp>
      <p:pic>
        <p:nvPicPr>
          <p:cNvPr id="2" name="Afbeelding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3777" y="3607429"/>
            <a:ext cx="3854301" cy="2569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0025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altLang="nl-NL" b="1" dirty="0" smtClean="0"/>
              <a:t>VAN REPUBLIEK NAAR KONINKRIJK</a:t>
            </a:r>
          </a:p>
        </p:txBody>
      </p:sp>
      <p:sp>
        <p:nvSpPr>
          <p:cNvPr id="4099" name="Tijdelijke aanduiding voor inhoud 2"/>
          <p:cNvSpPr>
            <a:spLocks noGrp="1"/>
          </p:cNvSpPr>
          <p:nvPr>
            <p:ph idx="1"/>
          </p:nvPr>
        </p:nvSpPr>
        <p:spPr>
          <a:xfrm>
            <a:off x="1555898" y="2121197"/>
            <a:ext cx="8578850" cy="4525963"/>
          </a:xfrm>
        </p:spPr>
        <p:txBody>
          <a:bodyPr/>
          <a:lstStyle/>
          <a:p>
            <a:r>
              <a:rPr lang="nl-NL" altLang="nl-NL" dirty="0" smtClean="0"/>
              <a:t>1795 – 1813  </a:t>
            </a:r>
            <a:r>
              <a:rPr lang="nl-NL" altLang="nl-NL" dirty="0" smtClean="0">
                <a:sym typeface="Wingdings" pitchFamily="2" charset="2"/>
              </a:rPr>
              <a:t> Franse Tijd  </a:t>
            </a:r>
          </a:p>
          <a:p>
            <a:r>
              <a:rPr lang="nl-NL" altLang="nl-NL" dirty="0" smtClean="0">
                <a:sym typeface="Wingdings" pitchFamily="2" charset="2"/>
              </a:rPr>
              <a:t>Na nederlaag van Napoleon bij Leipzig in 1813  </a:t>
            </a:r>
          </a:p>
          <a:p>
            <a:r>
              <a:rPr lang="nl-NL" altLang="nl-NL" dirty="0" smtClean="0">
                <a:sym typeface="Wingdings" pitchFamily="2" charset="2"/>
              </a:rPr>
              <a:t>Koninkrijk der Nederlanden  </a:t>
            </a:r>
          </a:p>
          <a:p>
            <a:r>
              <a:rPr lang="nl-NL" altLang="nl-NL" dirty="0" smtClean="0">
                <a:sym typeface="Wingdings" pitchFamily="2" charset="2"/>
              </a:rPr>
              <a:t>1</a:t>
            </a:r>
            <a:r>
              <a:rPr lang="nl-NL" altLang="nl-NL" baseline="30000" dirty="0" smtClean="0">
                <a:sym typeface="Wingdings" pitchFamily="2" charset="2"/>
              </a:rPr>
              <a:t>e</a:t>
            </a:r>
            <a:r>
              <a:rPr lang="nl-NL" altLang="nl-NL" dirty="0" smtClean="0">
                <a:sym typeface="Wingdings" pitchFamily="2" charset="2"/>
              </a:rPr>
              <a:t> koning = zoon van stadhouder Willem V   Willem I</a:t>
            </a:r>
          </a:p>
          <a:p>
            <a:endParaRPr lang="nl-NL" altLang="nl-NL" dirty="0">
              <a:sym typeface="Wingdings" pitchFamily="2" charset="2"/>
            </a:endParaRPr>
          </a:p>
          <a:p>
            <a:r>
              <a:rPr lang="nl-NL" altLang="nl-NL" dirty="0" smtClean="0">
                <a:sym typeface="Wingdings" pitchFamily="2" charset="2"/>
              </a:rPr>
              <a:t>Nederland wordt constitutionele monarchie</a:t>
            </a:r>
            <a:endParaRPr lang="nl-NL" altLang="nl-NL" dirty="0" smtClean="0"/>
          </a:p>
        </p:txBody>
      </p:sp>
    </p:spTree>
    <p:extLst>
      <p:ext uri="{BB962C8B-B14F-4D97-AF65-F5344CB8AC3E}">
        <p14:creationId xmlns:p14="http://schemas.microsoft.com/office/powerpoint/2010/main" val="941425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hangingPunct="1"/>
            <a:r>
              <a:rPr lang="nl-NL" altLang="nl-NL" sz="4000" b="1" dirty="0" smtClean="0"/>
              <a:t>KONING WILLEM I</a:t>
            </a:r>
            <a:br>
              <a:rPr lang="nl-NL" altLang="nl-NL" sz="4000" b="1" dirty="0" smtClean="0"/>
            </a:br>
            <a:r>
              <a:rPr lang="nl-NL" altLang="nl-NL" sz="4000" b="1" dirty="0" smtClean="0"/>
              <a:t>1813 - 1840</a:t>
            </a:r>
            <a:endParaRPr lang="nl-NL" altLang="nl-NL" sz="4000" b="1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680321" y="2336873"/>
            <a:ext cx="9613861" cy="3861908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nl-NL" altLang="nl-NL" dirty="0" smtClean="0"/>
              <a:t>Taken vastgelegd in grondwet</a:t>
            </a:r>
            <a:endParaRPr lang="nl-NL" altLang="nl-NL" dirty="0" smtClean="0">
              <a:sym typeface="Wingdings" panose="05000000000000000000" pitchFamily="2" charset="2"/>
            </a:endParaRPr>
          </a:p>
          <a:p>
            <a:pPr eaLnBrk="1" hangingPunct="1"/>
            <a:r>
              <a:rPr lang="nl-NL" altLang="nl-NL" dirty="0" smtClean="0">
                <a:sym typeface="Wingdings" panose="05000000000000000000" pitchFamily="2" charset="2"/>
              </a:rPr>
              <a:t>Koning heeft veel macht</a:t>
            </a:r>
            <a:endParaRPr lang="nl-NL" altLang="nl-NL" dirty="0">
              <a:sym typeface="Wingdings" panose="05000000000000000000" pitchFamily="2" charset="2"/>
            </a:endParaRPr>
          </a:p>
          <a:p>
            <a:pPr eaLnBrk="1" hangingPunct="1"/>
            <a:r>
              <a:rPr lang="nl-NL" altLang="nl-NL" dirty="0" smtClean="0">
                <a:sym typeface="Wingdings" panose="05000000000000000000" pitchFamily="2" charset="2"/>
              </a:rPr>
              <a:t>Willem I is staatshoofd en regeringsleider</a:t>
            </a:r>
          </a:p>
          <a:p>
            <a:pPr eaLnBrk="1" hangingPunct="1"/>
            <a:r>
              <a:rPr lang="nl-NL" altLang="nl-NL" dirty="0" smtClean="0">
                <a:sym typeface="Wingdings" panose="05000000000000000000" pitchFamily="2" charset="2"/>
              </a:rPr>
              <a:t>Ministers zijn zijn dienaren</a:t>
            </a:r>
            <a:endParaRPr lang="nl-NL" altLang="nl-NL" dirty="0" smtClean="0"/>
          </a:p>
          <a:p>
            <a:pPr eaLnBrk="1" hangingPunct="1"/>
            <a:endParaRPr lang="nl-NL" altLang="nl-NL" dirty="0" smtClean="0"/>
          </a:p>
          <a:p>
            <a:pPr eaLnBrk="1" hangingPunct="1"/>
            <a:r>
              <a:rPr lang="nl-NL" altLang="nl-NL" dirty="0" smtClean="0"/>
              <a:t>Willem I </a:t>
            </a:r>
            <a:r>
              <a:rPr lang="nl-NL" altLang="nl-NL" dirty="0"/>
              <a:t>g</a:t>
            </a:r>
            <a:r>
              <a:rPr lang="nl-NL" altLang="nl-NL" dirty="0" smtClean="0"/>
              <a:t>eeft opdracht om wetten uit te voeren aan ministers</a:t>
            </a:r>
          </a:p>
          <a:p>
            <a:r>
              <a:rPr lang="nl-NL" altLang="nl-NL" dirty="0"/>
              <a:t>Willem I </a:t>
            </a:r>
            <a:r>
              <a:rPr lang="nl-NL" altLang="nl-NL" dirty="0" smtClean="0"/>
              <a:t>benoemt en ontslaat ministers</a:t>
            </a:r>
          </a:p>
          <a:p>
            <a:r>
              <a:rPr lang="nl-NL" altLang="nl-NL" dirty="0"/>
              <a:t>Willem I </a:t>
            </a:r>
            <a:r>
              <a:rPr lang="nl-NL" altLang="nl-NL" dirty="0" smtClean="0"/>
              <a:t>benoemt leden van de 1</a:t>
            </a:r>
            <a:r>
              <a:rPr lang="nl-NL" altLang="nl-NL" baseline="30000" dirty="0" smtClean="0"/>
              <a:t>e</a:t>
            </a:r>
            <a:r>
              <a:rPr lang="nl-NL" altLang="nl-NL" dirty="0" smtClean="0"/>
              <a:t> Kamer</a:t>
            </a:r>
          </a:p>
          <a:p>
            <a:r>
              <a:rPr lang="nl-NL" altLang="nl-NL" dirty="0"/>
              <a:t>Willem I </a:t>
            </a:r>
            <a:r>
              <a:rPr lang="nl-NL" altLang="nl-NL" dirty="0" smtClean="0"/>
              <a:t>regeert bij Koninklijk Besluit, waardoor hij zijn plannen niet  met 2</a:t>
            </a:r>
            <a:r>
              <a:rPr lang="nl-NL" altLang="nl-NL" baseline="30000" dirty="0" smtClean="0"/>
              <a:t>e</a:t>
            </a:r>
            <a:r>
              <a:rPr lang="nl-NL" altLang="nl-NL" dirty="0" smtClean="0"/>
              <a:t> Kamer hoeft te bespreken</a:t>
            </a:r>
          </a:p>
        </p:txBody>
      </p:sp>
      <p:pic>
        <p:nvPicPr>
          <p:cNvPr id="2" name="Afbeelding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4545" y="2101113"/>
            <a:ext cx="2476500" cy="3238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1661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hangingPunct="1"/>
            <a:r>
              <a:rPr lang="nl-NL" altLang="nl-NL" sz="4000" b="1" dirty="0" smtClean="0"/>
              <a:t>STATEN-GENERAAL</a:t>
            </a:r>
            <a:br>
              <a:rPr lang="nl-NL" altLang="nl-NL" sz="4000" b="1" dirty="0" smtClean="0"/>
            </a:br>
            <a:r>
              <a:rPr lang="nl-NL" altLang="nl-NL" sz="4000" b="1" dirty="0" smtClean="0"/>
              <a:t>1813-1848</a:t>
            </a:r>
            <a:endParaRPr lang="nl-NL" altLang="nl-NL" sz="4000" b="1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nl-NL" altLang="nl-NL" dirty="0" smtClean="0"/>
              <a:t>Parlement = volksvertegenwoordiging</a:t>
            </a:r>
          </a:p>
          <a:p>
            <a:pPr eaLnBrk="1" hangingPunct="1"/>
            <a:r>
              <a:rPr lang="nl-NL" altLang="nl-NL" dirty="0" smtClean="0"/>
              <a:t>Niet gekozen</a:t>
            </a:r>
            <a:endParaRPr lang="nl-NL" altLang="nl-NL" dirty="0" smtClean="0">
              <a:sym typeface="Wingdings" panose="05000000000000000000" pitchFamily="2" charset="2"/>
            </a:endParaRPr>
          </a:p>
          <a:p>
            <a:pPr eaLnBrk="1" hangingPunct="1"/>
            <a:r>
              <a:rPr lang="nl-NL" altLang="nl-NL" dirty="0" smtClean="0">
                <a:sym typeface="Wingdings" panose="05000000000000000000" pitchFamily="2" charset="2"/>
              </a:rPr>
              <a:t>1</a:t>
            </a:r>
            <a:r>
              <a:rPr lang="nl-NL" altLang="nl-NL" baseline="30000" dirty="0" smtClean="0">
                <a:sym typeface="Wingdings" panose="05000000000000000000" pitchFamily="2" charset="2"/>
              </a:rPr>
              <a:t>e</a:t>
            </a:r>
            <a:r>
              <a:rPr lang="nl-NL" altLang="nl-NL" dirty="0" smtClean="0">
                <a:sym typeface="Wingdings" panose="05000000000000000000" pitchFamily="2" charset="2"/>
              </a:rPr>
              <a:t> kamer benoemd door de koning</a:t>
            </a:r>
          </a:p>
          <a:p>
            <a:pPr eaLnBrk="1" hangingPunct="1"/>
            <a:r>
              <a:rPr lang="nl-NL" altLang="nl-NL" dirty="0" smtClean="0">
                <a:sym typeface="Wingdings" panose="05000000000000000000" pitchFamily="2" charset="2"/>
              </a:rPr>
              <a:t>2</a:t>
            </a:r>
            <a:r>
              <a:rPr lang="nl-NL" altLang="nl-NL" baseline="30000" dirty="0" smtClean="0">
                <a:sym typeface="Wingdings" panose="05000000000000000000" pitchFamily="2" charset="2"/>
              </a:rPr>
              <a:t>e</a:t>
            </a:r>
            <a:r>
              <a:rPr lang="nl-NL" altLang="nl-NL" dirty="0" smtClean="0">
                <a:sym typeface="Wingdings" panose="05000000000000000000" pitchFamily="2" charset="2"/>
              </a:rPr>
              <a:t> kamer benoemd door Provinciale Staten </a:t>
            </a:r>
          </a:p>
          <a:p>
            <a:pPr eaLnBrk="1" hangingPunct="1"/>
            <a:r>
              <a:rPr lang="nl-NL" altLang="nl-NL" dirty="0" smtClean="0">
                <a:sym typeface="Wingdings" panose="05000000000000000000" pitchFamily="2" charset="2"/>
              </a:rPr>
              <a:t>Benoemd door besturen van steden 				           en dorpen  </a:t>
            </a:r>
            <a:endParaRPr lang="nl-NL" altLang="nl-NL" dirty="0" smtClean="0"/>
          </a:p>
          <a:p>
            <a:pPr eaLnBrk="1" hangingPunct="1"/>
            <a:r>
              <a:rPr lang="nl-NL" altLang="nl-NL" dirty="0"/>
              <a:t> R</a:t>
            </a:r>
            <a:r>
              <a:rPr lang="nl-NL" altLang="nl-NL" dirty="0" smtClean="0"/>
              <a:t>ijke families </a:t>
            </a:r>
          </a:p>
        </p:txBody>
      </p:sp>
      <p:pic>
        <p:nvPicPr>
          <p:cNvPr id="2" name="Afbeelding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2663" y="3391786"/>
            <a:ext cx="4933662" cy="3466214"/>
          </a:xfrm>
          <a:prstGeom prst="rect">
            <a:avLst/>
          </a:prstGeom>
        </p:spPr>
      </p:pic>
      <p:sp>
        <p:nvSpPr>
          <p:cNvPr id="3" name="Tekstvak 2"/>
          <p:cNvSpPr txBox="1"/>
          <p:nvPr/>
        </p:nvSpPr>
        <p:spPr>
          <a:xfrm>
            <a:off x="8325294" y="2923953"/>
            <a:ext cx="256244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i="1" dirty="0" smtClean="0"/>
              <a:t>1815 Staten-Generaal in Brussel</a:t>
            </a:r>
            <a:endParaRPr lang="nl-NL" sz="1400" i="1" dirty="0"/>
          </a:p>
        </p:txBody>
      </p:sp>
    </p:spTree>
    <p:extLst>
      <p:ext uri="{BB962C8B-B14F-4D97-AF65-F5344CB8AC3E}">
        <p14:creationId xmlns:p14="http://schemas.microsoft.com/office/powerpoint/2010/main" val="381976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nl-NL" altLang="nl-NL" b="1" dirty="0" smtClean="0"/>
              <a:t>OPKOMST VAN DE LIBERALEN</a:t>
            </a:r>
            <a:br>
              <a:rPr lang="nl-NL" altLang="nl-NL" b="1" dirty="0" smtClean="0"/>
            </a:br>
            <a:r>
              <a:rPr lang="nl-NL" altLang="nl-NL" b="1" dirty="0" smtClean="0"/>
              <a:t>VANAF 1825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>
              <a:defRPr/>
            </a:pPr>
            <a:r>
              <a:rPr lang="nl-NL" altLang="nl-NL" dirty="0" smtClean="0"/>
              <a:t>Liberalen afkomstig uit hogere burgerij:</a:t>
            </a:r>
          </a:p>
          <a:p>
            <a:pPr eaLnBrk="1" hangingPunct="1">
              <a:defRPr/>
            </a:pPr>
            <a:r>
              <a:rPr lang="nl-NL" altLang="nl-NL" dirty="0" smtClean="0"/>
              <a:t>Betalen veel belasting</a:t>
            </a:r>
          </a:p>
          <a:p>
            <a:pPr eaLnBrk="1" hangingPunct="1">
              <a:defRPr/>
            </a:pPr>
            <a:r>
              <a:rPr lang="nl-NL" altLang="nl-NL" dirty="0" smtClean="0"/>
              <a:t>geen politieke macht</a:t>
            </a:r>
          </a:p>
          <a:p>
            <a:pPr eaLnBrk="1" hangingPunct="1">
              <a:defRPr/>
            </a:pPr>
            <a:endParaRPr lang="nl-NL" altLang="nl-NL" dirty="0" smtClean="0"/>
          </a:p>
          <a:p>
            <a:pPr eaLnBrk="1" hangingPunct="1">
              <a:defRPr/>
            </a:pPr>
            <a:r>
              <a:rPr lang="nl-NL" altLang="nl-NL" dirty="0" smtClean="0"/>
              <a:t>Liberalen eisen:  </a:t>
            </a:r>
            <a:endParaRPr lang="nl-NL" altLang="nl-NL" dirty="0">
              <a:sym typeface="Wingdings" panose="05000000000000000000" pitchFamily="2" charset="2"/>
            </a:endParaRPr>
          </a:p>
          <a:p>
            <a:pPr eaLnBrk="1" hangingPunct="1">
              <a:defRPr/>
            </a:pPr>
            <a:r>
              <a:rPr lang="nl-NL" altLang="nl-NL" dirty="0" smtClean="0"/>
              <a:t>Censuskiesrecht om parlement te kiezen</a:t>
            </a:r>
          </a:p>
          <a:p>
            <a:pPr eaLnBrk="1" hangingPunct="1">
              <a:defRPr/>
            </a:pPr>
            <a:r>
              <a:rPr lang="nl-NL" altLang="nl-NL" dirty="0" smtClean="0"/>
              <a:t>Parlement beslist over plannen van regering</a:t>
            </a:r>
          </a:p>
          <a:p>
            <a:pPr eaLnBrk="1" hangingPunct="1">
              <a:defRPr/>
            </a:pPr>
            <a:r>
              <a:rPr lang="nl-NL" altLang="nl-NL" dirty="0" smtClean="0"/>
              <a:t>Burgerlijke vrijheden, zoals vrijheid van meningsuiting en godsdienstvrijheid</a:t>
            </a:r>
          </a:p>
          <a:p>
            <a:pPr eaLnBrk="1" hangingPunct="1">
              <a:defRPr/>
            </a:pPr>
            <a:r>
              <a:rPr lang="nl-NL" altLang="nl-NL" dirty="0" smtClean="0"/>
              <a:t>Economische vrijheden</a:t>
            </a:r>
          </a:p>
          <a:p>
            <a:pPr marL="0" indent="0">
              <a:buNone/>
              <a:defRPr/>
            </a:pPr>
            <a:endParaRPr lang="nl-NL" altLang="nl-NL" dirty="0" smtClean="0"/>
          </a:p>
        </p:txBody>
      </p:sp>
    </p:spTree>
    <p:extLst>
      <p:ext uri="{BB962C8B-B14F-4D97-AF65-F5344CB8AC3E}">
        <p14:creationId xmlns:p14="http://schemas.microsoft.com/office/powerpoint/2010/main" val="715729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nl-NL" altLang="nl-NL" b="1" dirty="0" smtClean="0"/>
              <a:t>HET REVOLUTIEJAAR 1848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680321" y="2105247"/>
            <a:ext cx="9613861" cy="383094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nl-NL" altLang="nl-NL" dirty="0" smtClean="0"/>
              <a:t>Overal in Europa revoluties door hogere burgerij, die politieke macht willen.</a:t>
            </a:r>
          </a:p>
          <a:p>
            <a:pPr eaLnBrk="1" hangingPunct="1">
              <a:lnSpc>
                <a:spcPct val="90000"/>
              </a:lnSpc>
            </a:pPr>
            <a:r>
              <a:rPr lang="nl-NL" altLang="nl-NL" dirty="0" smtClean="0"/>
              <a:t>Willem II geeft opdracht voor een nieuwe grondwet aan de liberaal Thorbecke</a:t>
            </a:r>
          </a:p>
          <a:p>
            <a:pPr eaLnBrk="1" hangingPunct="1">
              <a:lnSpc>
                <a:spcPct val="90000"/>
              </a:lnSpc>
            </a:pPr>
            <a:r>
              <a:rPr lang="nl-NL" altLang="nl-NL" dirty="0" smtClean="0"/>
              <a:t>Reden = Willem II wil revolutie in NL voorkomen en deel macht behouden</a:t>
            </a:r>
          </a:p>
        </p:txBody>
      </p:sp>
      <p:pic>
        <p:nvPicPr>
          <p:cNvPr id="2" name="Afbeelding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7963" y="4143324"/>
            <a:ext cx="3856074" cy="2714676"/>
          </a:xfrm>
          <a:prstGeom prst="rect">
            <a:avLst/>
          </a:prstGeom>
        </p:spPr>
      </p:pic>
      <p:sp>
        <p:nvSpPr>
          <p:cNvPr id="3" name="Tekstvak 2"/>
          <p:cNvSpPr txBox="1"/>
          <p:nvPr/>
        </p:nvSpPr>
        <p:spPr>
          <a:xfrm>
            <a:off x="8236983" y="5507665"/>
            <a:ext cx="33297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i="1" dirty="0" smtClean="0"/>
              <a:t>1848 Volksoproer op de dam in Amsterdam</a:t>
            </a:r>
            <a:endParaRPr lang="nl-NL" sz="1400" i="1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0984" y="856965"/>
            <a:ext cx="2337601" cy="3576811"/>
          </a:xfrm>
          <a:prstGeom prst="rect">
            <a:avLst/>
          </a:prstGeom>
        </p:spPr>
      </p:pic>
      <p:sp>
        <p:nvSpPr>
          <p:cNvPr id="5" name="Tekstvak 4"/>
          <p:cNvSpPr txBox="1"/>
          <p:nvPr/>
        </p:nvSpPr>
        <p:spPr>
          <a:xfrm>
            <a:off x="10154093" y="4646428"/>
            <a:ext cx="14960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400" i="1" dirty="0" smtClean="0"/>
              <a:t>Koning Willem II</a:t>
            </a:r>
            <a:endParaRPr lang="nl-NL" sz="1400" i="1" dirty="0"/>
          </a:p>
        </p:txBody>
      </p:sp>
    </p:spTree>
    <p:extLst>
      <p:ext uri="{BB962C8B-B14F-4D97-AF65-F5344CB8AC3E}">
        <p14:creationId xmlns:p14="http://schemas.microsoft.com/office/powerpoint/2010/main" val="2043484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nl-NL" altLang="nl-NL" b="1" dirty="0" smtClean="0"/>
              <a:t>DE GRONDWET VAN RUDOLF THORBECKE</a:t>
            </a:r>
            <a:br>
              <a:rPr lang="nl-NL" altLang="nl-NL" b="1" dirty="0" smtClean="0"/>
            </a:br>
            <a:r>
              <a:rPr lang="nl-NL" altLang="nl-NL" b="1" dirty="0" smtClean="0"/>
              <a:t>1848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680321" y="2052084"/>
            <a:ext cx="9613861" cy="3884105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</a:pPr>
            <a:r>
              <a:rPr lang="nl-NL" altLang="nl-NL" dirty="0"/>
              <a:t>Liberaal karakter (Thorbecke):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nl-NL" altLang="nl-NL" dirty="0"/>
          </a:p>
          <a:p>
            <a:pPr eaLnBrk="1" hangingPunct="1">
              <a:lnSpc>
                <a:spcPct val="90000"/>
              </a:lnSpc>
            </a:pPr>
            <a:r>
              <a:rPr lang="nl-NL" altLang="nl-NL" dirty="0" smtClean="0"/>
              <a:t>Vrijheidsrechten = klassieke grondrechten</a:t>
            </a:r>
            <a:endParaRPr lang="nl-NL" altLang="nl-NL" dirty="0"/>
          </a:p>
          <a:p>
            <a:pPr eaLnBrk="1" hangingPunct="1">
              <a:lnSpc>
                <a:spcPct val="90000"/>
              </a:lnSpc>
            </a:pPr>
            <a:r>
              <a:rPr lang="nl-NL" altLang="nl-NL" dirty="0"/>
              <a:t>Politieke verhoudingen tussen koning, ministers en </a:t>
            </a:r>
            <a:r>
              <a:rPr lang="nl-NL" altLang="nl-NL" dirty="0" smtClean="0"/>
              <a:t>	              parlement veranderen</a:t>
            </a:r>
            <a:endParaRPr lang="nl-NL" altLang="nl-NL" dirty="0"/>
          </a:p>
          <a:p>
            <a:pPr eaLnBrk="1" hangingPunct="1">
              <a:lnSpc>
                <a:spcPct val="90000"/>
              </a:lnSpc>
            </a:pPr>
            <a:r>
              <a:rPr lang="nl-NL" altLang="nl-NL" dirty="0"/>
              <a:t>Censuskiesrecht</a:t>
            </a:r>
          </a:p>
          <a:p>
            <a:pPr eaLnBrk="1" hangingPunct="1">
              <a:lnSpc>
                <a:spcPct val="90000"/>
              </a:lnSpc>
            </a:pPr>
            <a:endParaRPr lang="nl-NL" altLang="nl-NL" dirty="0"/>
          </a:p>
          <a:p>
            <a:pPr eaLnBrk="1" hangingPunct="1">
              <a:lnSpc>
                <a:spcPct val="90000"/>
              </a:lnSpc>
            </a:pPr>
            <a:r>
              <a:rPr lang="nl-NL" altLang="nl-NL" dirty="0"/>
              <a:t>Koning verliest macht door:</a:t>
            </a:r>
          </a:p>
          <a:p>
            <a:pPr eaLnBrk="1" hangingPunct="1">
              <a:lnSpc>
                <a:spcPct val="90000"/>
              </a:lnSpc>
            </a:pPr>
            <a:r>
              <a:rPr lang="nl-NL" altLang="nl-NL" dirty="0"/>
              <a:t>Verkiezing 1</a:t>
            </a:r>
            <a:r>
              <a:rPr lang="nl-NL" altLang="nl-NL" baseline="30000" dirty="0"/>
              <a:t>e</a:t>
            </a:r>
            <a:r>
              <a:rPr lang="nl-NL" altLang="nl-NL" dirty="0"/>
              <a:t> kamer door Provinciale </a:t>
            </a:r>
            <a:r>
              <a:rPr lang="nl-NL" altLang="nl-NL" dirty="0" smtClean="0"/>
              <a:t>Staten</a:t>
            </a:r>
          </a:p>
          <a:p>
            <a:pPr eaLnBrk="1" hangingPunct="1">
              <a:lnSpc>
                <a:spcPct val="90000"/>
              </a:lnSpc>
            </a:pPr>
            <a:r>
              <a:rPr lang="nl-NL" altLang="nl-NL" dirty="0" smtClean="0"/>
              <a:t>censuskiesrecht </a:t>
            </a:r>
            <a:endParaRPr lang="nl-NL" altLang="nl-NL" dirty="0"/>
          </a:p>
          <a:p>
            <a:pPr eaLnBrk="1" hangingPunct="1">
              <a:lnSpc>
                <a:spcPct val="90000"/>
              </a:lnSpc>
            </a:pPr>
            <a:r>
              <a:rPr lang="nl-NL" altLang="nl-NL" dirty="0"/>
              <a:t>Ministeri</a:t>
            </a:r>
            <a:r>
              <a:rPr lang="nl-NL" altLang="nl-NL" dirty="0">
                <a:cs typeface="Arial" charset="0"/>
              </a:rPr>
              <a:t>ë</a:t>
            </a:r>
            <a:r>
              <a:rPr lang="nl-NL" altLang="nl-NL" dirty="0"/>
              <a:t>le verantwoordelijkheid</a:t>
            </a:r>
          </a:p>
          <a:p>
            <a:pPr eaLnBrk="1" hangingPunct="1">
              <a:lnSpc>
                <a:spcPct val="90000"/>
              </a:lnSpc>
            </a:pPr>
            <a:endParaRPr lang="nl-NL" altLang="nl-NL" dirty="0"/>
          </a:p>
          <a:p>
            <a:pPr eaLnBrk="1" hangingPunct="1">
              <a:lnSpc>
                <a:spcPct val="90000"/>
              </a:lnSpc>
            </a:pPr>
            <a:r>
              <a:rPr lang="nl-NL" altLang="nl-NL" dirty="0"/>
              <a:t>In grondwet staan belangrijkste rechten en plichten van het volk en de spelregels van ons bestuur</a:t>
            </a:r>
          </a:p>
        </p:txBody>
      </p:sp>
      <p:pic>
        <p:nvPicPr>
          <p:cNvPr id="2" name="Afbeelding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6682" y="2585407"/>
            <a:ext cx="3175000" cy="3568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3754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nl-NL" altLang="nl-NL" sz="4000" b="1" dirty="0" smtClean="0"/>
              <a:t>MINISTERIËLE VERANTWOORDELIJKHEID</a:t>
            </a:r>
            <a:br>
              <a:rPr lang="nl-NL" altLang="nl-NL" sz="4000" b="1" dirty="0" smtClean="0"/>
            </a:br>
            <a:r>
              <a:rPr lang="nl-NL" altLang="nl-NL" sz="3200" b="1" i="1" dirty="0" smtClean="0"/>
              <a:t>DE KONING IS ONSCHENDBAAR</a:t>
            </a:r>
            <a:endParaRPr lang="nl-NL" altLang="nl-NL" sz="4000" b="1" i="1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2030819"/>
            <a:ext cx="10515600" cy="482718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nl-NL" altLang="nl-NL" dirty="0"/>
              <a:t>Ministers moeten verantwoording afleggen voor eigen daden aan 2</a:t>
            </a:r>
            <a:r>
              <a:rPr lang="nl-NL" altLang="nl-NL" baseline="30000" dirty="0"/>
              <a:t>e</a:t>
            </a:r>
            <a:r>
              <a:rPr lang="nl-NL" altLang="nl-NL" dirty="0"/>
              <a:t> kamer en niet </a:t>
            </a:r>
            <a:r>
              <a:rPr lang="nl-NL" altLang="nl-NL" dirty="0" smtClean="0"/>
              <a:t>meer </a:t>
            </a:r>
            <a:r>
              <a:rPr lang="nl-NL" altLang="nl-NL" dirty="0"/>
              <a:t>aan de koning</a:t>
            </a:r>
          </a:p>
          <a:p>
            <a:pPr eaLnBrk="1" hangingPunct="1">
              <a:lnSpc>
                <a:spcPct val="90000"/>
              </a:lnSpc>
            </a:pPr>
            <a:r>
              <a:rPr lang="nl-NL" altLang="nl-NL" dirty="0" smtClean="0"/>
              <a:t>Ministers </a:t>
            </a:r>
            <a:r>
              <a:rPr lang="nl-NL" altLang="nl-NL" dirty="0"/>
              <a:t>moeten verantwoording afleggen voor daden van koning aan 2</a:t>
            </a:r>
            <a:r>
              <a:rPr lang="nl-NL" altLang="nl-NL" baseline="30000" dirty="0"/>
              <a:t>e</a:t>
            </a:r>
            <a:r>
              <a:rPr lang="nl-NL" altLang="nl-NL" dirty="0"/>
              <a:t> kamer  </a:t>
            </a:r>
            <a:r>
              <a:rPr lang="nl-NL" altLang="nl-NL" dirty="0">
                <a:sym typeface="Wingdings" pitchFamily="2" charset="2"/>
              </a:rPr>
              <a:t>             </a:t>
            </a:r>
            <a:endParaRPr lang="nl-NL" altLang="nl-NL" dirty="0" smtClean="0">
              <a:sym typeface="Wingdings" pitchFamily="2" charset="2"/>
            </a:endParaRPr>
          </a:p>
          <a:p>
            <a:pPr eaLnBrk="1" hangingPunct="1">
              <a:lnSpc>
                <a:spcPct val="90000"/>
              </a:lnSpc>
            </a:pPr>
            <a:r>
              <a:rPr lang="nl-NL" altLang="nl-NL" dirty="0" smtClean="0">
                <a:sym typeface="Wingdings" pitchFamily="2" charset="2"/>
              </a:rPr>
              <a:t>De koning </a:t>
            </a:r>
            <a:r>
              <a:rPr lang="nl-NL" altLang="nl-NL" dirty="0">
                <a:sym typeface="Wingdings" pitchFamily="2" charset="2"/>
              </a:rPr>
              <a:t>is onschendbaar</a:t>
            </a:r>
            <a:endParaRPr lang="nl-NL" altLang="nl-NL" dirty="0"/>
          </a:p>
          <a:p>
            <a:pPr eaLnBrk="1" hangingPunct="1">
              <a:lnSpc>
                <a:spcPct val="90000"/>
              </a:lnSpc>
            </a:pPr>
            <a:endParaRPr lang="nl-NL" altLang="nl-NL" dirty="0"/>
          </a:p>
          <a:p>
            <a:pPr eaLnBrk="1" hangingPunct="1">
              <a:lnSpc>
                <a:spcPct val="90000"/>
              </a:lnSpc>
            </a:pPr>
            <a:endParaRPr lang="nl-NL" altLang="nl-NL" dirty="0" smtClean="0"/>
          </a:p>
          <a:p>
            <a:pPr eaLnBrk="1" hangingPunct="1">
              <a:lnSpc>
                <a:spcPct val="90000"/>
              </a:lnSpc>
            </a:pPr>
            <a:endParaRPr lang="nl-NL" altLang="nl-NL" dirty="0"/>
          </a:p>
          <a:p>
            <a:pPr eaLnBrk="1" hangingPunct="1">
              <a:lnSpc>
                <a:spcPct val="90000"/>
              </a:lnSpc>
            </a:pPr>
            <a:endParaRPr lang="nl-NL" altLang="nl-NL" dirty="0" smtClean="0"/>
          </a:p>
          <a:p>
            <a:pPr eaLnBrk="1" hangingPunct="1">
              <a:lnSpc>
                <a:spcPct val="90000"/>
              </a:lnSpc>
            </a:pPr>
            <a:endParaRPr lang="nl-NL" altLang="nl-NL" dirty="0" smtClean="0"/>
          </a:p>
          <a:p>
            <a:pPr eaLnBrk="1" hangingPunct="1">
              <a:lnSpc>
                <a:spcPct val="90000"/>
              </a:lnSpc>
            </a:pPr>
            <a:r>
              <a:rPr lang="nl-NL" altLang="nl-NL" dirty="0" smtClean="0"/>
              <a:t>Dus </a:t>
            </a:r>
            <a:r>
              <a:rPr lang="nl-NL" altLang="nl-NL" dirty="0"/>
              <a:t>koning krijgt minder macht en regering en 2</a:t>
            </a:r>
            <a:r>
              <a:rPr lang="nl-NL" altLang="nl-NL" baseline="30000" dirty="0"/>
              <a:t>e</a:t>
            </a:r>
            <a:r>
              <a:rPr lang="nl-NL" altLang="nl-NL" dirty="0"/>
              <a:t> kamer krijgen meer macht</a:t>
            </a:r>
          </a:p>
          <a:p>
            <a:pPr eaLnBrk="1" hangingPunct="1">
              <a:lnSpc>
                <a:spcPct val="90000"/>
              </a:lnSpc>
            </a:pPr>
            <a:endParaRPr lang="nl-NL" altLang="nl-NL" dirty="0"/>
          </a:p>
          <a:p>
            <a:pPr eaLnBrk="1" hangingPunct="1">
              <a:lnSpc>
                <a:spcPct val="90000"/>
              </a:lnSpc>
            </a:pPr>
            <a:endParaRPr lang="nl-NL" altLang="nl-NL" dirty="0"/>
          </a:p>
        </p:txBody>
      </p:sp>
      <p:pic>
        <p:nvPicPr>
          <p:cNvPr id="2" name="Afbeelding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143" y="3036074"/>
            <a:ext cx="3119199" cy="2981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0543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rlijn">
  <a:themeElements>
    <a:clrScheme name="Berlij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j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j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ppt/theme/theme2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142</TotalTime>
  <Words>522</Words>
  <Application>Microsoft Macintosh PowerPoint</Application>
  <PresentationFormat>Breedbeeld</PresentationFormat>
  <Paragraphs>119</Paragraphs>
  <Slides>14</Slides>
  <Notes>6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14</vt:i4>
      </vt:variant>
    </vt:vector>
  </HeadingPairs>
  <TitlesOfParts>
    <vt:vector size="19" baseType="lpstr">
      <vt:lpstr>Arial</vt:lpstr>
      <vt:lpstr>Calibri</vt:lpstr>
      <vt:lpstr>Trebuchet MS</vt:lpstr>
      <vt:lpstr>Wingdings</vt:lpstr>
      <vt:lpstr>Berlijn</vt:lpstr>
      <vt:lpstr>1.2 DE GRONDWET VAN 1848</vt:lpstr>
      <vt:lpstr>DE REPUBLIEK DER 7 VERENIGDE NEDERLANDEN</vt:lpstr>
      <vt:lpstr>VAN REPUBLIEK NAAR KONINKRIJK</vt:lpstr>
      <vt:lpstr>KONING WILLEM I 1813 - 1840</vt:lpstr>
      <vt:lpstr>STATEN-GENERAAL 1813-1848</vt:lpstr>
      <vt:lpstr>OPKOMST VAN DE LIBERALEN VANAF 1825</vt:lpstr>
      <vt:lpstr>HET REVOLUTIEJAAR 1848</vt:lpstr>
      <vt:lpstr>DE GRONDWET VAN RUDOLF THORBECKE 1848</vt:lpstr>
      <vt:lpstr>MINISTERIËLE VERANTWOORDELIJKHEID DE KONING IS ONSCHENDBAAR</vt:lpstr>
      <vt:lpstr>CENSUSKIESRECHT 1</vt:lpstr>
      <vt:lpstr>CENSUSKIESRECHT 2</vt:lpstr>
      <vt:lpstr>PARLEMENT</vt:lpstr>
      <vt:lpstr>RECHTEN VAN HET PARLEMENT</vt:lpstr>
      <vt:lpstr>KLASSIEKE GRONDRECHTEN 1848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1.2 DE GRONDWET VAN 1848</dc:title>
  <dc:creator>Microsoft Office-gebruiker</dc:creator>
  <cp:lastModifiedBy>Microsoft Office-gebruiker</cp:lastModifiedBy>
  <cp:revision>15</cp:revision>
  <dcterms:created xsi:type="dcterms:W3CDTF">2017-07-31T20:22:20Z</dcterms:created>
  <dcterms:modified xsi:type="dcterms:W3CDTF">2017-09-11T08:45:41Z</dcterms:modified>
</cp:coreProperties>
</file>